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8568D-B210-4791-B49D-8784DDC2A8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157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3174-E071-40C0-9D70-B1C9722CC5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73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6CD52-CF14-40A4-AD8F-330E6EA854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48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ED278-614E-42FB-98BE-899E00C0FB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9046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375F1-2E6C-408B-9554-62985A7B17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02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B1742-7C0F-49AC-A54B-5343C9B557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32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37DE-1FA2-42EA-87E8-FABC150D70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290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7107D-865E-42EA-8589-C79DC7A9B0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4589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E3457-A8A5-4550-A35A-7D50CBD320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850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74B0-7ADD-4CA6-BC4C-4F6BCD7AD4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656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0B5A-278E-41A7-9B0A-58ACBCD545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304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82045E-2F49-459C-8E90-351BCF11F1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0" r:id="rId5"/>
    <p:sldLayoutId id="2147483681" r:id="rId6"/>
    <p:sldLayoutId id="2147483685" r:id="rId7"/>
    <p:sldLayoutId id="2147483686" r:id="rId8"/>
    <p:sldLayoutId id="2147483687" r:id="rId9"/>
    <p:sldLayoutId id="2147483682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db59c29daa3dc5f16fd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941888"/>
            <a:ext cx="126206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7950" y="3213100"/>
            <a:ext cx="903605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Times New Roman" pitchFamily="18" charset="0"/>
              </a:rPr>
              <a:t>学习目标：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1.</a:t>
            </a:r>
            <a:r>
              <a:rPr lang="zh-CN" altLang="en-US" sz="3600" b="1">
                <a:solidFill>
                  <a:schemeClr val="accent2"/>
                </a:solidFill>
                <a:latin typeface="Times New Roman" pitchFamily="18" charset="0"/>
              </a:rPr>
              <a:t>掌握本节课中出现的生词及短语；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2. </a:t>
            </a:r>
            <a:r>
              <a:rPr lang="zh-CN" altLang="en-US" sz="3600" b="1">
                <a:solidFill>
                  <a:schemeClr val="accent2"/>
                </a:solidFill>
                <a:latin typeface="Times New Roman" pitchFamily="18" charset="0"/>
              </a:rPr>
              <a:t>能够根据提示复述</a:t>
            </a: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2b,</a:t>
            </a:r>
            <a:r>
              <a:rPr lang="zh-CN" altLang="en-US" sz="3600" b="1">
                <a:solidFill>
                  <a:schemeClr val="accent2"/>
                </a:solidFill>
                <a:latin typeface="Times New Roman" pitchFamily="18" charset="0"/>
              </a:rPr>
              <a:t>并能回答相应问题；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3. </a:t>
            </a:r>
            <a:r>
              <a:rPr lang="zh-CN" altLang="en-US" sz="3600" b="1">
                <a:solidFill>
                  <a:schemeClr val="accent2"/>
                </a:solidFill>
                <a:latin typeface="Times New Roman" pitchFamily="18" charset="0"/>
              </a:rPr>
              <a:t>熟练做出巩固练习和达标测试。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400675" cy="32845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SectionB  2a--2e</a:t>
            </a:r>
            <a:endParaRPr lang="zh-CN" altLang="en-US" sz="40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11188" y="1690688"/>
            <a:ext cx="51133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that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so…that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辨析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76263" y="2635250"/>
            <a:ext cx="8243887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【</a:t>
            </a:r>
            <a:r>
              <a:rPr lang="zh-CN" altLang="en-US" sz="36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辨析</a:t>
            </a:r>
            <a:r>
              <a:rPr lang="en-US" altLang="zh-CN" sz="36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】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so that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意为“以便于；以至于”后常跟目的状语从句，从句中常用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so … that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意为“如此</a:t>
            </a:r>
            <a:r>
              <a:rPr lang="en-US" altLang="zh-CN" sz="3600" b="1">
                <a:latin typeface="宋体" pitchFamily="2" charset="-122"/>
                <a:cs typeface="Times New Roman" pitchFamily="18" charset="0"/>
              </a:rPr>
              <a:t>……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以至于”，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后为结果状语从句。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755650" y="692150"/>
            <a:ext cx="417671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Explanation</a:t>
            </a:r>
            <a:endParaRPr lang="zh-CN" altLang="en-US" sz="40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  <p:bldP spid="8" grpId="0" autoUpdateAnimBg="0"/>
      <p:bldP spid="153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9750" y="1420813"/>
            <a:ext cx="83534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Tell me her address 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 that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I can find her.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告诉我她的地址，以便于我找到她。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The box is 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heavy 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I can’t carry it.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这箱子太重了，我搬不动它。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4800" y="457200"/>
            <a:ext cx="8534400" cy="666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altLang="zh-CN" sz="3200" b="1">
                <a:latin typeface="Times New Roman" pitchFamily="18" charset="0"/>
              </a:rPr>
              <a:t>invitation</a:t>
            </a:r>
            <a:r>
              <a:rPr lang="zh-CN" altLang="en-US" sz="3200" b="1">
                <a:latin typeface="Times New Roman" pitchFamily="18" charset="0"/>
              </a:rPr>
              <a:t>是名词，当“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邀请</a:t>
            </a:r>
            <a:r>
              <a:rPr lang="zh-CN" altLang="en-US" sz="3200" b="1">
                <a:latin typeface="Times New Roman" pitchFamily="18" charset="0"/>
              </a:rPr>
              <a:t>”讲时，是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不可数名词</a:t>
            </a:r>
            <a:r>
              <a:rPr lang="zh-CN" altLang="en-US" sz="3200" b="1">
                <a:latin typeface="Times New Roman" pitchFamily="18" charset="0"/>
              </a:rPr>
              <a:t>，当“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邀请书，请帖</a:t>
            </a:r>
            <a:r>
              <a:rPr lang="zh-CN" altLang="en-US" sz="3200" b="1">
                <a:latin typeface="Times New Roman" pitchFamily="18" charset="0"/>
              </a:rPr>
              <a:t>”讲时，是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可数 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名词</a:t>
            </a:r>
            <a:r>
              <a:rPr lang="zh-CN" altLang="en-US" sz="3200" b="1">
                <a:latin typeface="Times New Roman" pitchFamily="18" charset="0"/>
              </a:rPr>
              <a:t>．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</a:rPr>
              <a:t>        </a:t>
            </a:r>
            <a:r>
              <a:rPr lang="en-US" altLang="zh-CN" sz="3200" b="1">
                <a:latin typeface="Times New Roman" pitchFamily="18" charset="0"/>
              </a:rPr>
              <a:t>e.g. Come at the invitation.     </a:t>
            </a:r>
            <a:r>
              <a:rPr lang="zh-CN" altLang="en-US" sz="3200" b="1">
                <a:latin typeface="Times New Roman" pitchFamily="18" charset="0"/>
              </a:rPr>
              <a:t>应邀前来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</a:rPr>
              <a:t>              </a:t>
            </a:r>
            <a:r>
              <a:rPr lang="en-US" altLang="zh-CN" sz="3200" b="1">
                <a:latin typeface="Times New Roman" pitchFamily="18" charset="0"/>
              </a:rPr>
              <a:t>They received invitations to the party.</a:t>
            </a:r>
          </a:p>
          <a:p>
            <a:pPr eaLnBrk="1" hangingPunct="1">
              <a:lnSpc>
                <a:spcPct val="135000"/>
              </a:lnSpc>
            </a:pPr>
            <a:r>
              <a:rPr lang="en-US" altLang="zh-CN" sz="3200" b="1">
                <a:latin typeface="Times New Roman" pitchFamily="18" charset="0"/>
              </a:rPr>
              <a:t>              </a:t>
            </a:r>
            <a:r>
              <a:rPr lang="zh-CN" altLang="en-US" sz="3200" b="1">
                <a:latin typeface="Times New Roman" pitchFamily="18" charset="0"/>
              </a:rPr>
              <a:t>他们收到了参加聚会的请帖．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invite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的用法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eaLnBrk="1" hangingPunct="1">
              <a:lnSpc>
                <a:spcPct val="135000"/>
              </a:lnSpc>
            </a:pPr>
            <a:r>
              <a:rPr lang="en-US" altLang="zh-CN" sz="3200" b="1">
                <a:latin typeface="Times New Roman" pitchFamily="18" charset="0"/>
              </a:rPr>
              <a:t>       (1) invite sb. to sw=ask sb. to sw</a:t>
            </a:r>
            <a:r>
              <a:rPr lang="zh-CN" altLang="en-US" sz="3200" b="1">
                <a:latin typeface="Times New Roman" pitchFamily="18" charset="0"/>
              </a:rPr>
              <a:t>（某地）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</a:rPr>
              <a:t>            邀请某人到某地</a:t>
            </a:r>
          </a:p>
          <a:p>
            <a:pPr eaLnBrk="1" hangingPunct="1">
              <a:lnSpc>
                <a:spcPct val="135000"/>
              </a:lnSpc>
            </a:pPr>
            <a:endParaRPr lang="en-US" altLang="zh-CN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609600" y="609600"/>
            <a:ext cx="8382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e.g. He invited many people to his house.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(2)</a:t>
            </a:r>
            <a:r>
              <a:rPr lang="en-US" altLang="zh-CN" sz="3200" b="1">
                <a:latin typeface="Times New Roman" pitchFamily="18" charset="0"/>
              </a:rPr>
              <a:t> invite sb. to do sth=ask sb.to do sth.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邀请某人做谋事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 </a:t>
            </a:r>
            <a:r>
              <a:rPr lang="en-US" altLang="zh-CN" sz="3200" b="1">
                <a:latin typeface="Times New Roman" pitchFamily="18" charset="0"/>
              </a:rPr>
              <a:t>e.g. He also invited a singer to sing for his  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      friends.</a:t>
            </a:r>
          </a:p>
          <a:p>
            <a:pPr marL="342900" indent="-342900">
              <a:spcBef>
                <a:spcPct val="20000"/>
              </a:spcBef>
              <a:buFontTx/>
              <a:buAutoNum type="arabicParenBoth" startAt="3"/>
            </a:pPr>
            <a:r>
              <a:rPr lang="en-US" altLang="zh-CN" sz="3200" b="1">
                <a:latin typeface="Times New Roman" pitchFamily="18" charset="0"/>
              </a:rPr>
              <a:t> invitation to sw /to do sth.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去某地</a:t>
            </a:r>
            <a:r>
              <a:rPr lang="en-US" altLang="zh-CN" sz="3200" b="1">
                <a:latin typeface="Times New Roman" pitchFamily="18" charset="0"/>
              </a:rPr>
              <a:t>/</a:t>
            </a:r>
            <a:r>
              <a:rPr lang="zh-CN" altLang="en-US" sz="3200" b="1">
                <a:latin typeface="Times New Roman" pitchFamily="18" charset="0"/>
              </a:rPr>
              <a:t>做某事的邀请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</a:t>
            </a:r>
            <a:r>
              <a:rPr lang="en-US" altLang="zh-CN" sz="3200" b="1">
                <a:latin typeface="Times New Roman" pitchFamily="18" charset="0"/>
              </a:rPr>
              <a:t>e.g.  an invitation to the party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    an invitation to go to the summer camp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152400" y="304800"/>
            <a:ext cx="8650288" cy="642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forward to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hearing from you all.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我期盼着你们的答复。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forward to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是一个固定搭配，表示</a:t>
            </a:r>
            <a:r>
              <a:rPr lang="zh-CN" altLang="en-US" sz="3200" b="1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期待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期盼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 其中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是介词，因此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后面如果使用动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词，要试用其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-ing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形式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。又如：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I look forward to your reply.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我期待你的答复。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3200" b="1">
                <a:cs typeface="Times New Roman" pitchFamily="18" charset="0"/>
              </a:rPr>
              <a:t>’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m really looking forward to </a:t>
            </a:r>
            <a:r>
              <a:rPr lang="en-US" altLang="zh-CN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seeing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my little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grandson again.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我好期待再次见到我的小孙子。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23850" y="1019175"/>
            <a:ext cx="85693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Ms. Steen is a fun teacher. She’s going back to the US soon. So, all the students are very ____.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To show how much they’re going to ____ her, David wants to have a _______ ____ for her next Friday the 28th. He needs some students to help him ________ the party. </a:t>
            </a:r>
          </a:p>
        </p:txBody>
      </p:sp>
      <p:sp>
        <p:nvSpPr>
          <p:cNvPr id="20483" name="Rectangle 12"/>
          <p:cNvSpPr>
            <a:spLocks noChangeArrowheads="1"/>
          </p:cNvSpPr>
          <p:nvPr/>
        </p:nvSpPr>
        <p:spPr bwMode="auto">
          <a:xfrm>
            <a:off x="323850" y="406400"/>
            <a:ext cx="84963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cs typeface="Times New Roman" pitchFamily="18" charset="0"/>
              </a:rPr>
              <a:t>Fill in the blanks with the right words.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97100" y="2355850"/>
            <a:ext cx="11160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453313" y="3003550"/>
            <a:ext cx="11176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miss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51500" y="3652838"/>
            <a:ext cx="18716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surprise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580063" y="4948238"/>
            <a:ext cx="18002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380288" y="3652838"/>
            <a:ext cx="13668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party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483" grpId="0"/>
      <p:bldP spid="5" grpId="0"/>
      <p:bldP spid="7" grpId="0"/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497887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He Wei really likes Ms. Steen a lot because she helped her to ________ her English so much. She can help buy food and _______. She can also help to ______ Ms. Steen to the party ________ telling her. Jake would love to come to the party. But he’s not _________, because his family is _______ a trip to Wuhan at the _____ of this month to visit his aunt and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580063" y="982663"/>
            <a:ext cx="18732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improve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164388" y="2319338"/>
            <a:ext cx="12969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403350" y="2319338"/>
            <a:ext cx="15128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drinks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003800" y="2967038"/>
            <a:ext cx="18002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987675" y="4294188"/>
            <a:ext cx="22320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available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303463" y="4911725"/>
            <a:ext cx="14763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taking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39750" y="5630863"/>
            <a:ext cx="10795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end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  <p:bldP spid="13" grpId="0"/>
      <p:bldP spid="14" grpId="0"/>
      <p:bldP spid="5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84213" y="1679575"/>
            <a:ext cx="774065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600" b="1">
                <a:latin typeface="Times New Roman" pitchFamily="18" charset="0"/>
              </a:rPr>
              <a:t>uncle. However, he’s still be _______ to help out with any of the party ___________. All the students are looking ________ to this great party.     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0725" y="3013075"/>
            <a:ext cx="27717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preparations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08738" y="1711325"/>
            <a:ext cx="13684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glad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39975" y="3686175"/>
            <a:ext cx="19796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81000" y="381000"/>
            <a:ext cx="85344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2d Complete the invitation with words and   </a:t>
            </a:r>
          </a:p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phrases from the message on page 69.</a:t>
            </a:r>
            <a:endParaRPr lang="en-US" altLang="zh-CN" sz="3200" b="1">
              <a:solidFill>
                <a:schemeClr val="accent2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We are </a:t>
            </a:r>
            <a:r>
              <a:rPr lang="en-US" altLang="zh-CN" sz="3200" b="1" u="sng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planning a housewarming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our new house this Saturday. Can you 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?  Our house is at 2 London 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Road. We are serving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and</a:t>
            </a:r>
            <a:r>
              <a:rPr lang="en-US" altLang="zh-CN"/>
              <a:t>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.   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from 7:30 p.m. Please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your friends and family.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A party is more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with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324600" y="1981200"/>
            <a:ext cx="1131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party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228600" y="3429000"/>
            <a:ext cx="3219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come to my party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4495800" y="4191000"/>
            <a:ext cx="9509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400800" y="4191000"/>
            <a:ext cx="1312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drinks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4267200" y="4953000"/>
            <a:ext cx="1131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4427538" y="5661025"/>
            <a:ext cx="7699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  <p:bldP spid="41991" grpId="0"/>
      <p:bldP spid="41992" grpId="0"/>
      <p:bldP spid="41993" grpId="0"/>
      <p:bldP spid="41994" grpId="0"/>
      <p:bldP spid="4199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0" y="0"/>
            <a:ext cx="723900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5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more people! Please let us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by Wednesday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you can come to the party. </a:t>
            </a:r>
            <a:r>
              <a:rPr lang="en-US" altLang="zh-CN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Hope you can make it!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572000" y="115888"/>
            <a:ext cx="1131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339975" y="836613"/>
            <a:ext cx="431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  <p:bldP spid="430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9"/>
          <p:cNvSpPr txBox="1">
            <a:spLocks noChangeArrowheads="1"/>
          </p:cNvSpPr>
          <p:nvPr/>
        </p:nvSpPr>
        <p:spPr bwMode="auto">
          <a:xfrm>
            <a:off x="900113" y="1543050"/>
            <a:ext cx="69484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 b="1">
                <a:solidFill>
                  <a:srgbClr val="0000FF"/>
                </a:solidFill>
              </a:rPr>
              <a:t>1. Write down these phrases. 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2987675" y="476250"/>
            <a:ext cx="3168650" cy="9810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2500"/>
                <a:gd name="adj2" fmla="val 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Review</a:t>
            </a:r>
            <a:endParaRPr lang="zh-CN" altLang="en-US" sz="4000" b="1" kern="10">
              <a:ln w="9525"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900113" y="2286000"/>
            <a:ext cx="763270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1) </a:t>
            </a:r>
            <a:r>
              <a:rPr lang="zh-CN" altLang="en-US" sz="3600" b="1">
                <a:latin typeface="Times New Roman" pitchFamily="18" charset="0"/>
              </a:rPr>
              <a:t>为</a:t>
            </a:r>
            <a:r>
              <a:rPr lang="en-US" altLang="zh-CN" sz="3600" b="1">
                <a:latin typeface="宋体" pitchFamily="2" charset="-122"/>
              </a:rPr>
              <a:t>……</a:t>
            </a:r>
            <a:r>
              <a:rPr lang="zh-CN" altLang="en-US" sz="3600" b="1">
                <a:latin typeface="Times New Roman" pitchFamily="18" charset="0"/>
              </a:rPr>
              <a:t>做准备 </a:t>
            </a:r>
            <a:r>
              <a:rPr lang="en-US" altLang="zh-CN" sz="3600" b="1">
                <a:latin typeface="Times New Roman" pitchFamily="18" charset="0"/>
              </a:rPr>
              <a:t>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2) </a:t>
            </a:r>
            <a:r>
              <a:rPr lang="zh-CN" altLang="en-US" sz="3600" b="1">
                <a:latin typeface="Times New Roman" pitchFamily="18" charset="0"/>
              </a:rPr>
              <a:t>得了流感 </a:t>
            </a:r>
            <a:r>
              <a:rPr lang="en-US" altLang="zh-CN" sz="3600" b="1">
                <a:latin typeface="Times New Roman" pitchFamily="18" charset="0"/>
              </a:rPr>
              <a:t>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3) </a:t>
            </a:r>
            <a:r>
              <a:rPr lang="zh-CN" altLang="en-US" sz="3600" b="1">
                <a:latin typeface="Times New Roman" pitchFamily="18" charset="0"/>
              </a:rPr>
              <a:t>去见朋友 </a:t>
            </a:r>
            <a:r>
              <a:rPr lang="en-US" altLang="zh-CN" sz="3600" b="1">
                <a:latin typeface="Times New Roman" pitchFamily="18" charset="0"/>
              </a:rPr>
              <a:t>________________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4) </a:t>
            </a:r>
            <a:r>
              <a:rPr lang="zh-CN" altLang="en-US" sz="3600" b="1">
                <a:latin typeface="Times New Roman" pitchFamily="18" charset="0"/>
              </a:rPr>
              <a:t>当然，我愿意去 </a:t>
            </a:r>
            <a:r>
              <a:rPr lang="en-US" altLang="zh-CN" sz="3600" b="1">
                <a:latin typeface="Times New Roman" pitchFamily="18" charset="0"/>
              </a:rPr>
              <a:t>_______________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5) </a:t>
            </a:r>
            <a:r>
              <a:rPr lang="zh-CN" altLang="en-US" sz="3600" b="1">
                <a:latin typeface="Times New Roman" pitchFamily="18" charset="0"/>
              </a:rPr>
              <a:t>太多作业 </a:t>
            </a:r>
            <a:r>
              <a:rPr lang="en-US" altLang="zh-CN" sz="3600" b="1">
                <a:latin typeface="Times New Roman" pitchFamily="18" charset="0"/>
              </a:rPr>
              <a:t>___________________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84663" y="2262188"/>
            <a:ext cx="36004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prepare for …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348038" y="3054350"/>
            <a:ext cx="38877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 the flu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716463" y="4437063"/>
            <a:ext cx="352901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Sure. I’d love to.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348038" y="3716338"/>
            <a:ext cx="4464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meet the friends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348038" y="5157788"/>
            <a:ext cx="49672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too much homework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animBg="1"/>
      <p:bldP spid="18" grpId="0" autoUpdateAnimBg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0" y="0"/>
            <a:ext cx="8839200" cy="76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Hope you can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make it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希望你能参加（聚会）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此句中的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make it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是个独立地表达方式，表示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通过努力或是历经困难后取得成功、完成某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事，可译为</a:t>
            </a:r>
            <a:r>
              <a:rPr lang="zh-CN" altLang="en-US" sz="3200" b="1">
                <a:cs typeface="Times New Roman" pitchFamily="18" charset="0"/>
              </a:rPr>
              <a:t>“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成功；胜利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 但有时也要视语   境及上下文灵活进行翻译，此处便是如此。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e.g. If we run, we should make it.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要是我们跑的话，应高不会迟到。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Though it was difficult, they still made it.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虽然很难，但他们依然成功了。</a:t>
            </a:r>
          </a:p>
          <a:p>
            <a:pPr eaLnBrk="0" hangingPunct="0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25603" name="WordArt 4"/>
          <p:cNvSpPr>
            <a:spLocks noChangeArrowheads="1" noChangeShapeType="1" noTextEdit="1"/>
          </p:cNvSpPr>
          <p:nvPr/>
        </p:nvSpPr>
        <p:spPr bwMode="auto">
          <a:xfrm>
            <a:off x="4572000" y="333375"/>
            <a:ext cx="417671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Explanation</a:t>
            </a:r>
            <a:endParaRPr lang="zh-CN" altLang="en-US" sz="40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0" y="260350"/>
            <a:ext cx="8458200" cy="623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2e Imagine one of your favorite teachers is  </a:t>
            </a:r>
          </a:p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leaving. Plan a party for him / her. Answer </a:t>
            </a:r>
          </a:p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the questions with a partner.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>
              <a:lnSpc>
                <a:spcPct val="140000"/>
              </a:lnSpc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Why is he /she one of your favorite teachers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</a:rPr>
              <a:t>   ____________________________________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2. What do you want to say to him /her?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____________________________________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3. When is </a:t>
            </a:r>
            <a:r>
              <a:rPr lang="en-US" altLang="zh-CN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best time to have the party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____________________________________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90575" y="2895600"/>
            <a:ext cx="83534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often </a:t>
            </a:r>
            <a:r>
              <a:rPr lang="en-US" altLang="zh-CN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encourage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 and help me in my life.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790575" y="4191000"/>
            <a:ext cx="7759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Dear Mr. Shen, really thanks for your care!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790575" y="5486400"/>
            <a:ext cx="43815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 Friday at 7:00 p.m.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23850" y="65088"/>
            <a:ext cx="2025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3300"/>
                </a:solidFill>
              </a:rPr>
              <a:t>Groupwork: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  <p:bldP spid="44039" grpId="0"/>
      <p:bldP spid="440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381000" y="990600"/>
            <a:ext cx="85344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4. Where can you have the party?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_____________________________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5. What kind of food will there be?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6. What kind of drinks would you like to serve?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_____________________________________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914400" y="1752600"/>
            <a:ext cx="52990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restaurant near our school.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14400" y="3276600"/>
            <a:ext cx="80438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Fruit, meat dairy products and nuts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（坚果）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914400" y="4648200"/>
            <a:ext cx="72501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kinds of orange juice, beer and so on.</a:t>
            </a: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  <p:bldP spid="45063" grpId="0"/>
      <p:bldP spid="450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533400" y="762000"/>
            <a:ext cx="8305800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7. Who will come to the party?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</a:rPr>
              <a:t>   __________________________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8. What activities will there be at the party?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</a:rPr>
              <a:t>    ________________________________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9. How can you make the party a surprise  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for your teacher?</a:t>
            </a:r>
          </a:p>
          <a:p>
            <a:pPr marL="342900" indent="-342900"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__________________________________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1143000" y="1524000"/>
            <a:ext cx="38195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of my classmates.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1143000" y="3048000"/>
            <a:ext cx="67548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guess riddle, tell jokes, sing and so on.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990600" y="5181600"/>
            <a:ext cx="52959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Invite her without telling 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  <p:bldP spid="46087" grpId="0"/>
      <p:bldP spid="460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4870450" cy="777875"/>
          </a:xfrm>
        </p:spPr>
        <p:txBody>
          <a:bodyPr/>
          <a:lstStyle/>
          <a:p>
            <a:pPr algn="l"/>
            <a:r>
              <a:rPr lang="en-US" altLang="zh-CN" sz="4000" b="1" smtClean="0">
                <a:solidFill>
                  <a:schemeClr val="hlink"/>
                </a:solidFill>
                <a:latin typeface="Times New Roman" pitchFamily="18" charset="0"/>
                <a:ea typeface="黑体" pitchFamily="49" charset="-122"/>
              </a:rPr>
              <a:t>Exercise</a:t>
            </a:r>
            <a:r>
              <a:rPr lang="en-US" altLang="zh-CN" sz="4000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/>
            </a:r>
            <a:br>
              <a:rPr lang="en-US" altLang="zh-CN" sz="4000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</a:br>
            <a:r>
              <a:rPr lang="en-US" altLang="zh-CN" sz="4000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I. </a:t>
            </a:r>
            <a:r>
              <a:rPr lang="zh-CN" altLang="en-US" sz="4000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词汇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49388"/>
            <a:ext cx="8229600" cy="4676775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1. Today I'm very busy, but she is _______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(</a:t>
            </a:r>
            <a:r>
              <a:rPr lang="zh-CN" altLang="en-US" b="1" smtClean="0">
                <a:latin typeface="Times New Roman" pitchFamily="18" charset="0"/>
              </a:rPr>
              <a:t>空闲的</a:t>
            </a:r>
            <a:r>
              <a:rPr lang="en-US" altLang="zh-CN" b="1" smtClean="0">
                <a:latin typeface="Times New Roman" pitchFamily="18" charset="0"/>
              </a:rPr>
              <a:t>).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2. They are studying for a _______ ______. 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(</a:t>
            </a:r>
            <a:r>
              <a:rPr lang="zh-CN" altLang="en-US" b="1" smtClean="0">
                <a:latin typeface="Times New Roman" pitchFamily="18" charset="0"/>
              </a:rPr>
              <a:t>数学测验</a:t>
            </a:r>
            <a:r>
              <a:rPr lang="en-US" altLang="zh-CN" b="1" smtClean="0">
                <a:latin typeface="Times New Roman" pitchFamily="18" charset="0"/>
              </a:rPr>
              <a:t>).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3. I get his __________ (</a:t>
            </a:r>
            <a:r>
              <a:rPr lang="zh-CN" altLang="en-US" b="1" smtClean="0">
                <a:latin typeface="Times New Roman" pitchFamily="18" charset="0"/>
              </a:rPr>
              <a:t>邀请</a:t>
            </a:r>
            <a:r>
              <a:rPr lang="en-US" altLang="zh-CN" b="1" smtClean="0">
                <a:latin typeface="Times New Roman" pitchFamily="18" charset="0"/>
              </a:rPr>
              <a:t>) but I can’t go.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4. I have too _________(</a:t>
            </a:r>
            <a:r>
              <a:rPr lang="zh-CN" altLang="en-US" b="1" smtClean="0">
                <a:latin typeface="Times New Roman" pitchFamily="18" charset="0"/>
              </a:rPr>
              <a:t>多</a:t>
            </a:r>
            <a:r>
              <a:rPr lang="en-US" altLang="zh-CN" b="1" smtClean="0">
                <a:latin typeface="Times New Roman" pitchFamily="18" charset="0"/>
              </a:rPr>
              <a:t>) homework to do.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5. Mr. King sometimes goes to the 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_________ (</a:t>
            </a:r>
            <a:r>
              <a:rPr lang="zh-CN" altLang="en-US" b="1" smtClean="0">
                <a:latin typeface="Times New Roman" pitchFamily="18" charset="0"/>
              </a:rPr>
              <a:t>音乐会</a:t>
            </a:r>
            <a:r>
              <a:rPr lang="en-US" altLang="zh-CN" b="1" smtClean="0">
                <a:latin typeface="Times New Roman" pitchFamily="18" charset="0"/>
              </a:rPr>
              <a:t>).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6400800" y="1447800"/>
            <a:ext cx="1346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free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148263" y="2619375"/>
            <a:ext cx="3360737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math         test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2363788" y="3698875"/>
            <a:ext cx="2016125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invitation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2940050" y="4330700"/>
            <a:ext cx="13430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much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827088" y="5410200"/>
            <a:ext cx="18240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concert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1" grpId="0"/>
      <p:bldP spid="70662" grpId="0"/>
      <p:bldP spid="70663" grpId="0"/>
      <p:bldP spid="706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8788"/>
            <a:ext cx="3935413" cy="958850"/>
          </a:xfrm>
        </p:spPr>
        <p:txBody>
          <a:bodyPr/>
          <a:lstStyle/>
          <a:p>
            <a:pPr algn="l"/>
            <a:r>
              <a:rPr lang="en-US" altLang="zh-CN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II </a:t>
            </a:r>
            <a:r>
              <a:rPr lang="zh-CN" altLang="en-US" b="1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单项选择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38288"/>
            <a:ext cx="8639175" cy="4525962"/>
          </a:xfrm>
          <a:noFill/>
        </p:spPr>
        <p:txBody>
          <a:bodyPr wrap="none"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1. — Can you come to play soccer with me?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— __________.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A. I can  B. That's all right  C. Sure. I'd love to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2. He can go with you, but I _______.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A. am not	          B. can't	          C. don't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3. What are you doing _____ Monday morning?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A. on		 B. at		C. in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882775" y="2168525"/>
            <a:ext cx="7683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532438" y="3340100"/>
            <a:ext cx="671512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4475163" y="4600575"/>
            <a:ext cx="671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85" grpId="0"/>
      <p:bldP spid="716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8350250" cy="5761038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4. Thanks for _______ me to the party.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 A. ask	        B. asking	C. asks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5. Bob can’t come out to play because he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 _________ help Dad in the garden.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A. can	        B. can’t		C. has to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6. —Would you like a cup of coffee?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 —____________.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A. No, I don’t want	B. No, thank you</a:t>
            </a:r>
          </a:p>
          <a:p>
            <a:pPr>
              <a:buFontTx/>
              <a:buNone/>
            </a:pPr>
            <a:r>
              <a:rPr lang="en-US" altLang="zh-CN" sz="3500" b="1" smtClean="0">
                <a:latin typeface="Times New Roman" pitchFamily="18" charset="0"/>
              </a:rPr>
              <a:t>   C. I don’t like it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611563" y="549275"/>
            <a:ext cx="6731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404938" y="2438400"/>
            <a:ext cx="5762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/>
              <a:t> 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2173288" y="4330700"/>
            <a:ext cx="863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  <p:bldP spid="72708" grpId="0"/>
      <p:bldP spid="7270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49250" y="1358900"/>
            <a:ext cx="8445500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1. Today is</a:t>
            </a:r>
            <a:r>
              <a:rPr lang="en-US" altLang="zh-CN" sz="3600" b="1" u="sng">
                <a:latin typeface="Times New Roman" pitchFamily="18" charset="0"/>
              </a:rPr>
              <a:t> Monday. </a:t>
            </a:r>
            <a:r>
              <a:rPr lang="en-US" altLang="zh-CN" sz="3600" b="1">
                <a:latin typeface="Times New Roman" pitchFamily="18" charset="0"/>
              </a:rPr>
              <a:t>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   ______ ___ _____ today?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2. They are going to the doctors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  </a:t>
            </a:r>
            <a:r>
              <a:rPr lang="en-US" altLang="zh-CN" sz="3600" b="1" u="sng">
                <a:latin typeface="Times New Roman" pitchFamily="18" charset="0"/>
              </a:rPr>
              <a:t>on Monday.</a:t>
            </a:r>
            <a:r>
              <a:rPr lang="en-US" altLang="zh-CN" sz="3600" b="1">
                <a:latin typeface="Times New Roman" pitchFamily="18" charset="0"/>
              </a:rPr>
              <a:t>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altLang="zh-CN" sz="3600" b="1">
                <a:latin typeface="Times New Roman" pitchFamily="18" charset="0"/>
              </a:rPr>
              <a:t>)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 _____ ____ they going to the doctors?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3. Call me after the test. (</a:t>
            </a:r>
            <a:r>
              <a:rPr lang="zh-CN" altLang="en-US" sz="3600" b="1">
                <a:latin typeface="Times New Roman" pitchFamily="18" charset="0"/>
              </a:rPr>
              <a:t>否定句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 ______ ____ me after the test.</a:t>
            </a:r>
            <a:endParaRPr lang="en-US" altLang="zh-CN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l"/>
            <a:r>
              <a:rPr lang="en-US" altLang="zh-CN" b="1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Ⅲ.</a:t>
            </a:r>
            <a:r>
              <a:rPr lang="zh-CN" altLang="en-US" b="1" smtClean="0">
                <a:solidFill>
                  <a:srgbClr val="0000CC"/>
                </a:solidFill>
                <a:latin typeface="黑体" pitchFamily="49" charset="-122"/>
                <a:ea typeface="黑体" pitchFamily="49" charset="-122"/>
              </a:rPr>
              <a:t>句型转换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020763" y="2079625"/>
            <a:ext cx="182403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What’s 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731838" y="4149725"/>
            <a:ext cx="2592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When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925513" y="5499100"/>
            <a:ext cx="27813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Don’t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call</a:t>
            </a:r>
            <a:r>
              <a:rPr lang="en-US" altLang="zh-CN"/>
              <a:t> 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2651125" y="2079625"/>
            <a:ext cx="10556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the 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706813" y="2079625"/>
            <a:ext cx="1439862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date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/>
      <p:bldP spid="73734" grpId="0"/>
      <p:bldP spid="73735" grpId="0"/>
      <p:bldP spid="737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19150"/>
            <a:ext cx="8350250" cy="5218113"/>
          </a:xfrm>
          <a:noFill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5. Why don’t you have an English party?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(</a:t>
            </a:r>
            <a:r>
              <a:rPr lang="zh-CN" altLang="en-US" sz="3300" b="1" smtClean="0">
                <a:latin typeface="Times New Roman" pitchFamily="18" charset="0"/>
              </a:rPr>
              <a:t>同义转换</a:t>
            </a:r>
            <a:r>
              <a:rPr lang="en-US" altLang="zh-CN" sz="3300" b="1" smtClean="0">
                <a:latin typeface="Times New Roman" pitchFamily="18" charset="0"/>
              </a:rPr>
              <a:t>)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_____  ____ have an English party?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6. Do you want to come over to my house?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(</a:t>
            </a:r>
            <a:r>
              <a:rPr lang="zh-CN" altLang="en-US" sz="3300" b="1" smtClean="0">
                <a:latin typeface="Times New Roman" pitchFamily="18" charset="0"/>
              </a:rPr>
              <a:t>同义转换</a:t>
            </a:r>
            <a:r>
              <a:rPr lang="en-US" altLang="zh-CN" sz="3300" b="1" smtClean="0">
                <a:latin typeface="Times New Roman" pitchFamily="18" charset="0"/>
              </a:rPr>
              <a:t>)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______  ____ ____ to come over to my house?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altLang="zh-CN" sz="3300" b="1" smtClean="0">
                <a:latin typeface="Times New Roman" pitchFamily="18" charset="0"/>
              </a:rPr>
              <a:t>_____ you come over to my house?</a:t>
            </a:r>
            <a:endParaRPr lang="en-US" altLang="zh-CN" b="1" smtClean="0">
              <a:latin typeface="Times New Roman" pitchFamily="18" charset="0"/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49250" y="4330700"/>
            <a:ext cx="393541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Times New Roman" pitchFamily="18" charset="0"/>
              </a:rPr>
              <a:t>Would   you   like</a:t>
            </a: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49250" y="4959350"/>
            <a:ext cx="1346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4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444500" y="2168525"/>
            <a:ext cx="24955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Why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  <p:bldP spid="74756" grpId="0"/>
      <p:bldP spid="7475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0" y="0"/>
            <a:ext cx="8435975" cy="426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/>
          </a:p>
          <a:p>
            <a:pPr eaLnBrk="1" hangingPunct="1"/>
            <a:r>
              <a:rPr lang="en-US" altLang="zh-CN" sz="3200">
                <a:solidFill>
                  <a:srgbClr val="FF3300"/>
                </a:solidFill>
              </a:rPr>
              <a:t>Have a test</a:t>
            </a:r>
            <a:endParaRPr lang="en-US" altLang="zh-CN" sz="3200"/>
          </a:p>
          <a:p>
            <a:pPr eaLnBrk="1" hangingPunct="1"/>
            <a:r>
              <a:rPr lang="en-US" altLang="zh-CN" sz="3200"/>
              <a:t>1.It’s the best way ______(work) </a:t>
            </a:r>
          </a:p>
          <a:p>
            <a:pPr eaLnBrk="1" hangingPunct="1"/>
            <a:r>
              <a:rPr lang="en-US" altLang="zh-CN" sz="3200"/>
              <a:t>out the problem.</a:t>
            </a:r>
          </a:p>
          <a:p>
            <a:pPr eaLnBrk="1" hangingPunct="1"/>
            <a:r>
              <a:rPr lang="en-US" altLang="zh-CN" sz="3200"/>
              <a:t>2.Mary wants to know how ___ (do) it.</a:t>
            </a:r>
          </a:p>
          <a:p>
            <a:pPr eaLnBrk="1" hangingPunct="1"/>
            <a:r>
              <a:rPr lang="en-US" altLang="zh-CN" sz="3200"/>
              <a:t>3.Thanks so much for ______(help) me.</a:t>
            </a:r>
          </a:p>
          <a:p>
            <a:pPr eaLnBrk="1" hangingPunct="1"/>
            <a:r>
              <a:rPr lang="en-US" altLang="zh-CN" sz="3200"/>
              <a:t>4.We want to have a _____(surprise) party for</a:t>
            </a:r>
          </a:p>
          <a:p>
            <a:pPr eaLnBrk="1" hangingPunct="1"/>
            <a:r>
              <a:rPr lang="en-US" altLang="zh-CN" sz="3200"/>
              <a:t> my mother.</a:t>
            </a:r>
          </a:p>
          <a:p>
            <a:pPr eaLnBrk="1" hangingPunct="1"/>
            <a:r>
              <a:rPr lang="en-US" altLang="zh-CN" sz="3200"/>
              <a:t>5.He took my book without _______(tell) 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9750" y="1271588"/>
            <a:ext cx="7920038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3600" b="1">
                <a:latin typeface="Times New Roman" pitchFamily="18" charset="0"/>
              </a:rPr>
              <a:t>6. </a:t>
            </a:r>
            <a:r>
              <a:rPr kumimoji="1" lang="zh-CN" altLang="en-US" sz="3600" b="1">
                <a:latin typeface="Times New Roman" pitchFamily="18" charset="0"/>
              </a:rPr>
              <a:t>带</a:t>
            </a:r>
            <a:r>
              <a:rPr kumimoji="1" lang="en-US" altLang="zh-CN" sz="3600" b="1">
                <a:latin typeface="宋体" pitchFamily="2" charset="-122"/>
              </a:rPr>
              <a:t>……</a:t>
            </a:r>
            <a:r>
              <a:rPr kumimoji="1" lang="zh-CN" altLang="en-US" sz="3600" b="1">
                <a:latin typeface="Times New Roman" pitchFamily="18" charset="0"/>
              </a:rPr>
              <a:t>去</a:t>
            </a:r>
            <a:r>
              <a:rPr kumimoji="1" lang="en-US" altLang="zh-CN" sz="3600" b="1">
                <a:latin typeface="宋体" pitchFamily="2" charset="-122"/>
              </a:rPr>
              <a:t>…… </a:t>
            </a:r>
            <a:r>
              <a:rPr kumimoji="1" lang="en-US" altLang="zh-CN" sz="3600" b="1">
                <a:latin typeface="Times New Roman" pitchFamily="18" charset="0"/>
              </a:rPr>
              <a:t>________________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>
                <a:latin typeface="Times New Roman" pitchFamily="18" charset="0"/>
              </a:rPr>
              <a:t>7. </a:t>
            </a:r>
            <a:r>
              <a:rPr kumimoji="1" lang="zh-CN" altLang="en-US" sz="3600" b="1">
                <a:latin typeface="Times New Roman" pitchFamily="18" charset="0"/>
              </a:rPr>
              <a:t>乐意做某事  </a:t>
            </a:r>
            <a:r>
              <a:rPr kumimoji="1" lang="en-US" altLang="zh-CN" sz="3600" b="1">
                <a:latin typeface="Times New Roman" pitchFamily="18" charset="0"/>
              </a:rPr>
              <a:t>________________  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>
                <a:latin typeface="Times New Roman" pitchFamily="18" charset="0"/>
              </a:rPr>
              <a:t>8. </a:t>
            </a:r>
            <a:r>
              <a:rPr kumimoji="1" lang="zh-CN" altLang="en-US" sz="3600" b="1">
                <a:latin typeface="Times New Roman" pitchFamily="18" charset="0"/>
              </a:rPr>
              <a:t>以便于；以至于 </a:t>
            </a:r>
            <a:r>
              <a:rPr kumimoji="1" lang="en-US" altLang="zh-CN" sz="3600" b="1">
                <a:latin typeface="Times New Roman" pitchFamily="18" charset="0"/>
              </a:rPr>
              <a:t>_____________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>
                <a:latin typeface="Times New Roman" pitchFamily="18" charset="0"/>
              </a:rPr>
              <a:t>9. </a:t>
            </a:r>
            <a:r>
              <a:rPr kumimoji="1" lang="zh-CN" altLang="en-US" sz="3600" b="1">
                <a:latin typeface="Times New Roman" pitchFamily="18" charset="0"/>
              </a:rPr>
              <a:t>盼望；期待  </a:t>
            </a:r>
            <a:r>
              <a:rPr kumimoji="1" lang="en-US" altLang="zh-CN" sz="3600" b="1">
                <a:latin typeface="Times New Roman" pitchFamily="18" charset="0"/>
              </a:rPr>
              <a:t>_________________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492500" y="1995488"/>
            <a:ext cx="4464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 glad to do sth.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356100" y="2714625"/>
            <a:ext cx="251936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 that 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95738" y="1274763"/>
            <a:ext cx="316706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bring … to …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563938" y="3414713"/>
            <a:ext cx="38877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forward to …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2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2339975" y="1565275"/>
            <a:ext cx="4608513" cy="1054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CC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Homework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CC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47813" y="2781300"/>
            <a:ext cx="65516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 1.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背诵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2b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中的重点句。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2.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完成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2b-2e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中相应的练习。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3.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整理本课重点，预习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3a.</a:t>
            </a:r>
          </a:p>
          <a:p>
            <a:pPr eaLnBrk="1" hangingPunct="1">
              <a:lnSpc>
                <a:spcPct val="120000"/>
              </a:lnSpc>
            </a:pPr>
            <a:endParaRPr lang="en-US" altLang="zh-CN" sz="36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0" y="115888"/>
            <a:ext cx="9144000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10. </a:t>
            </a:r>
            <a:r>
              <a:rPr lang="zh-CN" altLang="en-US" sz="2800" b="1">
                <a:latin typeface="Times New Roman" pitchFamily="18" charset="0"/>
              </a:rPr>
              <a:t>为 </a:t>
            </a:r>
            <a:r>
              <a:rPr lang="en-US" altLang="zh-CN" sz="2800" b="1">
                <a:latin typeface="Times New Roman" pitchFamily="18" charset="0"/>
              </a:rPr>
              <a:t>…  </a:t>
            </a:r>
            <a:r>
              <a:rPr lang="zh-CN" altLang="en-US" sz="2800" b="1">
                <a:latin typeface="Times New Roman" pitchFamily="18" charset="0"/>
              </a:rPr>
              <a:t>做准备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prepare for…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11. </a:t>
            </a:r>
            <a:r>
              <a:rPr lang="zh-CN" altLang="en-US" sz="2800" b="1">
                <a:latin typeface="Times New Roman" pitchFamily="18" charset="0"/>
              </a:rPr>
              <a:t>直到</a:t>
            </a:r>
            <a:r>
              <a:rPr lang="en-US" altLang="zh-CN" sz="2800" b="1">
                <a:latin typeface="宋体" pitchFamily="2" charset="-122"/>
              </a:rPr>
              <a:t>……</a:t>
            </a:r>
            <a:r>
              <a:rPr lang="zh-CN" altLang="en-US" sz="2800" b="1">
                <a:latin typeface="Times New Roman" pitchFamily="18" charset="0"/>
              </a:rPr>
              <a:t>才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not…until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12. </a:t>
            </a:r>
            <a:r>
              <a:rPr lang="zh-CN" altLang="en-US" sz="2800" b="1">
                <a:latin typeface="Times New Roman" pitchFamily="18" charset="0"/>
              </a:rPr>
              <a:t>泡在某处 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hang out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13. accept</a:t>
            </a:r>
            <a:r>
              <a:rPr lang="zh-CN" altLang="en-US" sz="2800" b="1">
                <a:latin typeface="Times New Roman" pitchFamily="18" charset="0"/>
              </a:rPr>
              <a:t>反义词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refuse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14.</a:t>
            </a:r>
            <a:r>
              <a:rPr lang="zh-CN" altLang="en-US" sz="2800" b="1">
                <a:latin typeface="Times New Roman" pitchFamily="18" charset="0"/>
              </a:rPr>
              <a:t>考试</a:t>
            </a:r>
            <a:r>
              <a:rPr lang="en-US" altLang="zh-CN" sz="2800" b="1">
                <a:solidFill>
                  <a:srgbClr val="FF3300"/>
                </a:solidFill>
              </a:rPr>
              <a:t>have an exam</a:t>
            </a:r>
            <a:endParaRPr lang="en-US" altLang="zh-CN" sz="2800" b="1">
              <a:solidFill>
                <a:srgbClr val="FF33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15</a:t>
            </a:r>
            <a:r>
              <a:rPr lang="zh-CN" altLang="en-US" sz="2800" b="1">
                <a:latin typeface="Times New Roman" pitchFamily="18" charset="0"/>
              </a:rPr>
              <a:t>想要做某事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would like to do</a:t>
            </a:r>
            <a:r>
              <a:rPr lang="en-US" altLang="zh-CN" sz="2800" b="1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16.</a:t>
            </a:r>
            <a:r>
              <a:rPr lang="zh-CN" altLang="en-US" sz="2800" b="1">
                <a:latin typeface="Times New Roman" pitchFamily="18" charset="0"/>
              </a:rPr>
              <a:t>计划做某事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plan to do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17.</a:t>
            </a:r>
            <a:r>
              <a:rPr lang="zh-CN" altLang="en-US" sz="2800" b="1">
                <a:latin typeface="Times New Roman" pitchFamily="18" charset="0"/>
              </a:rPr>
              <a:t>准备做某事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prepare to do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18.</a:t>
            </a:r>
            <a:r>
              <a:rPr lang="zh-CN" altLang="en-US" sz="2800" b="1">
                <a:latin typeface="Times New Roman" pitchFamily="18" charset="0"/>
              </a:rPr>
              <a:t>邀请某人做某事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invite sb.  to do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19. </a:t>
            </a:r>
            <a:r>
              <a:rPr lang="zh-CN" altLang="en-US" sz="2800" b="1">
                <a:latin typeface="Times New Roman" pitchFamily="18" charset="0"/>
              </a:rPr>
              <a:t>拒绝  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turn down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latin typeface="Times New Roman" pitchFamily="18" charset="0"/>
              </a:rPr>
              <a:t>20.</a:t>
            </a:r>
            <a:r>
              <a:rPr lang="zh-CN" altLang="en-US" sz="2800" b="1">
                <a:latin typeface="Times New Roman" pitchFamily="18" charset="0"/>
              </a:rPr>
              <a:t>其他时间</a:t>
            </a: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another time</a:t>
            </a:r>
          </a:p>
          <a:p>
            <a:pPr eaLnBrk="1" hangingPunct="1">
              <a:lnSpc>
                <a:spcPct val="130000"/>
              </a:lnSpc>
            </a:pPr>
            <a:endParaRPr lang="en-US" altLang="zh-CN" sz="2800" b="1">
              <a:latin typeface="Times New Roman" pitchFamily="18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411413" y="2060575"/>
            <a:ext cx="19446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zh-CN" altLang="zh-CN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0" y="0"/>
            <a:ext cx="766762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3300"/>
                </a:solidFill>
              </a:rPr>
              <a:t>Who write the most quickly:</a:t>
            </a:r>
          </a:p>
          <a:p>
            <a:pPr eaLnBrk="1" hangingPunct="1"/>
            <a:endParaRPr lang="en-US" altLang="zh-CN" sz="3200"/>
          </a:p>
          <a:p>
            <a:pPr eaLnBrk="1" hangingPunct="1"/>
            <a:r>
              <a:rPr lang="en-US" altLang="zh-CN" sz="3200"/>
              <a:t>1.</a:t>
            </a:r>
            <a:r>
              <a:rPr lang="zh-CN" altLang="en-US" sz="3200"/>
              <a:t>邀请 </a:t>
            </a:r>
            <a:r>
              <a:rPr lang="en-US" altLang="zh-CN" sz="3200"/>
              <a:t>(n.)                     2.</a:t>
            </a:r>
            <a:r>
              <a:rPr lang="zh-CN" altLang="en-US" sz="3200"/>
              <a:t>其他时间 </a:t>
            </a:r>
          </a:p>
          <a:p>
            <a:pPr eaLnBrk="1" hangingPunct="1"/>
            <a:r>
              <a:rPr lang="en-US" altLang="zh-CN" sz="3200"/>
              <a:t>3.</a:t>
            </a:r>
            <a:r>
              <a:rPr lang="zh-CN" altLang="en-US" sz="3200"/>
              <a:t>回答                            </a:t>
            </a:r>
            <a:r>
              <a:rPr lang="en-US" altLang="zh-CN" sz="3200"/>
              <a:t>4. </a:t>
            </a:r>
            <a:r>
              <a:rPr lang="zh-CN" altLang="en-US" sz="3200"/>
              <a:t>去旅行    </a:t>
            </a:r>
          </a:p>
          <a:p>
            <a:pPr eaLnBrk="1" hangingPunct="1"/>
            <a:r>
              <a:rPr lang="en-US" altLang="zh-CN" sz="3200"/>
              <a:t>5.</a:t>
            </a:r>
            <a:r>
              <a:rPr lang="zh-CN" altLang="en-US" sz="3200"/>
              <a:t>期盼                            </a:t>
            </a:r>
            <a:r>
              <a:rPr lang="en-US" altLang="zh-CN" sz="3200"/>
              <a:t>6.</a:t>
            </a:r>
            <a:r>
              <a:rPr lang="zh-CN" altLang="en-US" sz="3200"/>
              <a:t>接到某人的信</a:t>
            </a:r>
          </a:p>
          <a:p>
            <a:pPr eaLnBrk="1" hangingPunct="1"/>
            <a:r>
              <a:rPr lang="en-US" altLang="zh-CN" sz="3200" b="1"/>
              <a:t>7.</a:t>
            </a:r>
            <a:r>
              <a:rPr lang="zh-CN" altLang="en-US" sz="3200" b="1"/>
              <a:t>想要做某事                 </a:t>
            </a:r>
            <a:r>
              <a:rPr lang="en-US" altLang="zh-CN" sz="3200" b="1"/>
              <a:t>8.</a:t>
            </a:r>
            <a:r>
              <a:rPr lang="zh-CN" altLang="en-US" sz="3200" b="1"/>
              <a:t>常去某处</a:t>
            </a:r>
            <a:endParaRPr lang="zh-CN" altLang="en-US" sz="3200" b="1">
              <a:solidFill>
                <a:srgbClr val="FF3300"/>
              </a:solidFill>
            </a:endParaRPr>
          </a:p>
          <a:p>
            <a:pPr eaLnBrk="1" hangingPunct="1"/>
            <a:r>
              <a:rPr lang="en-US" altLang="zh-CN" sz="3200" b="1"/>
              <a:t>9.</a:t>
            </a:r>
            <a:r>
              <a:rPr lang="zh-CN" altLang="en-US" sz="3200" b="1"/>
              <a:t>邀请某人做某事        </a:t>
            </a:r>
            <a:r>
              <a:rPr lang="en-US" altLang="zh-CN" sz="3200" b="1"/>
              <a:t>10. </a:t>
            </a:r>
            <a:r>
              <a:rPr lang="zh-CN" altLang="en-US" sz="3200" b="1"/>
              <a:t>拒绝</a:t>
            </a:r>
            <a:r>
              <a:rPr lang="en-US" altLang="zh-CN" sz="3200" b="1"/>
              <a:t>(</a:t>
            </a:r>
            <a:r>
              <a:rPr lang="zh-CN" altLang="en-US" sz="3200" b="1"/>
              <a:t>词组）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415925" y="609600"/>
            <a:ext cx="87280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2a Make a list of the kinds of parties people have.</a:t>
            </a:r>
          </a:p>
          <a:p>
            <a:pPr eaLnBrk="0" hangingPunct="0"/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13315" name="Rectangle 7"/>
          <p:cNvSpPr>
            <a:spLocks noChangeArrowheads="1"/>
          </p:cNvSpPr>
          <p:nvPr/>
        </p:nvSpPr>
        <p:spPr bwMode="auto">
          <a:xfrm>
            <a:off x="1447800" y="1600200"/>
            <a:ext cx="282575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Birthday party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1676400" y="2514600"/>
            <a:ext cx="23383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 party</a:t>
            </a:r>
            <a:endParaRPr lang="en-US" altLang="zh-CN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676400" y="3200400"/>
            <a:ext cx="2149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 party </a:t>
            </a:r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2667000" y="5638800"/>
            <a:ext cx="2384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Think more!</a:t>
            </a:r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1676400" y="3886200"/>
            <a:ext cx="4603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party (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送别会） </a:t>
            </a:r>
          </a:p>
        </p:txBody>
      </p:sp>
      <p:sp>
        <p:nvSpPr>
          <p:cNvPr id="13320" name="Rectangle 15"/>
          <p:cNvSpPr>
            <a:spLocks noChangeArrowheads="1"/>
          </p:cNvSpPr>
          <p:nvPr/>
        </p:nvSpPr>
        <p:spPr bwMode="auto">
          <a:xfrm>
            <a:off x="1600200" y="4648200"/>
            <a:ext cx="66405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housewarming party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（乔迁庆宴会）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304800" y="609600"/>
            <a:ext cx="8991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2b Skim the message below. Why did the people </a:t>
            </a:r>
          </a:p>
          <a:p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write them? Match the reason with each   </a:t>
            </a:r>
          </a:p>
          <a:p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message below.</a:t>
            </a:r>
            <a:endParaRPr lang="en-US" altLang="zh-CN" sz="3200" b="1">
              <a:solidFill>
                <a:schemeClr val="accent2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066800" y="2438400"/>
            <a:ext cx="61309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1.accept an invitation                      </a:t>
            </a:r>
          </a:p>
          <a:p>
            <a:pPr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2.make an invitation</a:t>
            </a:r>
            <a:endParaRPr lang="en-US" altLang="zh-CN" sz="3200" b="1"/>
          </a:p>
          <a:p>
            <a:pPr>
              <a:lnSpc>
                <a:spcPct val="140000"/>
              </a:lnSpc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3.turn down an invitation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381000" y="685800"/>
            <a:ext cx="89154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 altLang="zh-CN" sz="3200" b="1"/>
          </a:p>
          <a:p>
            <a:pPr eaLnBrk="0" hangingPunct="0"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What kind of party is it?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en-US" altLang="zh-CN" sz="3200" b="1"/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_______________________</a:t>
            </a:r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2. Who is the party for?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en-US" altLang="zh-CN" sz="3200" b="1"/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________________________</a:t>
            </a:r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3. When is the party?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en-US" altLang="zh-CN" sz="3200" b="1"/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________________________</a:t>
            </a:r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4. Who did David invite to the party?  </a:t>
            </a:r>
            <a:r>
              <a:rPr lang="en-US" altLang="zh-CN" sz="3200" b="1" u="sng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en-US" altLang="zh-CN" sz="3200" b="1"/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  _____________________________</a:t>
            </a:r>
          </a:p>
          <a:p>
            <a:pPr eaLnBrk="0" hangingPunct="0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5. What can people do at the party?</a:t>
            </a:r>
            <a:r>
              <a:rPr lang="en-US" altLang="zh-CN" sz="3200" b="1"/>
              <a:t>  </a:t>
            </a:r>
          </a:p>
          <a:p>
            <a:pPr eaLnBrk="0" hangingPunct="0"/>
            <a:r>
              <a:rPr lang="en-US" altLang="zh-CN" sz="3200" b="1"/>
              <a:t>   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_____________________________</a:t>
            </a:r>
          </a:p>
          <a:p>
            <a:pPr eaLnBrk="0" hangingPunct="0"/>
            <a:r>
              <a:rPr lang="en-US" altLang="zh-CN" sz="3200" b="1"/>
              <a:t>                                                 </a:t>
            </a:r>
          </a:p>
        </p:txBody>
      </p:sp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381000" y="457200"/>
            <a:ext cx="8472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2c Read the messages and answer the questions.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838200" y="1676400"/>
            <a:ext cx="481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party .(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送别会） 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1219200" y="2667000"/>
            <a:ext cx="1878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Ms. Steen</a:t>
            </a:r>
            <a:endParaRPr lang="en-US" altLang="zh-CN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1219200" y="3657600"/>
            <a:ext cx="3760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 Friday the 28</a:t>
            </a:r>
            <a:r>
              <a:rPr lang="en-US" altLang="zh-CN" sz="32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762000" y="4572000"/>
            <a:ext cx="7321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his classmates, such as He Weir, jack.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1066800" y="5638800"/>
            <a:ext cx="66627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can eat, drink, and play games.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/>
      <p:bldP spid="40969" grpId="0"/>
      <p:bldP spid="40971" grpId="0"/>
      <p:bldP spid="40973" grpId="0"/>
      <p:bldP spid="409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0" y="609600"/>
            <a:ext cx="9317038" cy="533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3300"/>
                </a:solidFill>
              </a:rPr>
              <a:t>Passage1</a:t>
            </a:r>
          </a:p>
          <a:p>
            <a:pPr eaLnBrk="1" hangingPunct="1"/>
            <a:r>
              <a:rPr lang="en-US" altLang="zh-CN" sz="3200"/>
              <a:t>1.What </a:t>
            </a:r>
            <a:r>
              <a:rPr lang="en-US" altLang="zh-CN" sz="3200">
                <a:solidFill>
                  <a:srgbClr val="FF3300"/>
                </a:solidFill>
              </a:rPr>
              <a:t>a</a:t>
            </a:r>
            <a:r>
              <a:rPr lang="en-US" altLang="zh-CN" sz="3200"/>
              <a:t> great idea!</a:t>
            </a:r>
          </a:p>
          <a:p>
            <a:pPr eaLnBrk="1" hangingPunct="1"/>
            <a:r>
              <a:rPr lang="en-US" altLang="zh-CN" sz="3200"/>
              <a:t>2.Help me </a:t>
            </a:r>
            <a:r>
              <a:rPr lang="en-US" altLang="zh-CN" sz="3200">
                <a:solidFill>
                  <a:srgbClr val="FF3300"/>
                </a:solidFill>
              </a:rPr>
              <a:t>to improve</a:t>
            </a:r>
            <a:r>
              <a:rPr lang="en-US" altLang="zh-CN" sz="3200"/>
              <a:t> my English</a:t>
            </a:r>
          </a:p>
          <a:p>
            <a:pPr eaLnBrk="1" hangingPunct="1"/>
            <a:r>
              <a:rPr lang="en-US" altLang="zh-CN" sz="3200"/>
              <a:t>3.The best way </a:t>
            </a:r>
            <a:r>
              <a:rPr lang="en-US" altLang="zh-CN" sz="3200">
                <a:solidFill>
                  <a:srgbClr val="FF3300"/>
                </a:solidFill>
              </a:rPr>
              <a:t>to say</a:t>
            </a:r>
            <a:r>
              <a:rPr lang="en-US" altLang="zh-CN" sz="3200"/>
              <a:t>…</a:t>
            </a:r>
          </a:p>
          <a:p>
            <a:pPr eaLnBrk="1" hangingPunct="1"/>
            <a:r>
              <a:rPr lang="en-US" altLang="zh-CN" sz="2800"/>
              <a:t>4.I already have a great idea about </a:t>
            </a:r>
            <a:r>
              <a:rPr lang="en-US" altLang="zh-CN" sz="2800">
                <a:solidFill>
                  <a:srgbClr val="FF3300"/>
                </a:solidFill>
              </a:rPr>
              <a:t>how to do</a:t>
            </a:r>
            <a:r>
              <a:rPr lang="en-US" altLang="zh-CN" sz="2800"/>
              <a:t> that.</a:t>
            </a:r>
          </a:p>
          <a:p>
            <a:pPr eaLnBrk="1" hangingPunct="1"/>
            <a:r>
              <a:rPr lang="en-US" altLang="zh-CN" sz="2800">
                <a:solidFill>
                  <a:srgbClr val="FF3300"/>
                </a:solidFill>
              </a:rPr>
              <a:t>Passage2</a:t>
            </a:r>
          </a:p>
          <a:p>
            <a:pPr eaLnBrk="1" hangingPunct="1"/>
            <a:r>
              <a:rPr lang="en-US" altLang="zh-CN" sz="3200"/>
              <a:t>5.Thanks so much for… I’m sorry I’m not </a:t>
            </a:r>
            <a:r>
              <a:rPr lang="en-US" altLang="zh-CN" sz="3200">
                <a:solidFill>
                  <a:srgbClr val="FF3300"/>
                </a:solidFill>
              </a:rPr>
              <a:t>available</a:t>
            </a:r>
            <a:r>
              <a:rPr lang="en-US" altLang="zh-CN" sz="3200"/>
              <a:t>.</a:t>
            </a:r>
          </a:p>
          <a:p>
            <a:pPr eaLnBrk="1" hangingPunct="1"/>
            <a:r>
              <a:rPr lang="en-US" altLang="zh-CN" sz="3200"/>
              <a:t>6. Take a trip 7.at the end of this month</a:t>
            </a:r>
          </a:p>
          <a:p>
            <a:pPr eaLnBrk="1" hangingPunct="1"/>
            <a:r>
              <a:rPr lang="en-US" altLang="zh-CN" sz="3200">
                <a:solidFill>
                  <a:srgbClr val="FF3300"/>
                </a:solidFill>
              </a:rPr>
              <a:t>8.Be glad to</a:t>
            </a:r>
            <a:r>
              <a:rPr lang="en-US" altLang="zh-CN" sz="3200"/>
              <a:t> help out with any of the party </a:t>
            </a:r>
          </a:p>
          <a:p>
            <a:pPr eaLnBrk="1" hangingPunct="1"/>
            <a:r>
              <a:rPr lang="en-US" altLang="zh-CN" sz="3200"/>
              <a:t>preparatitions…</a:t>
            </a:r>
          </a:p>
          <a:p>
            <a:pPr eaLnBrk="1" hangingPunct="1"/>
            <a:r>
              <a:rPr lang="en-US" altLang="zh-CN" sz="3200"/>
              <a:t>9.Let me know if you need my help.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</TotalTime>
  <Words>1864</Words>
  <Application>Microsoft Office PowerPoint</Application>
  <PresentationFormat>全屏显示(4:3)</PresentationFormat>
  <Paragraphs>279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0" baseType="lpstr">
      <vt:lpstr>Arial</vt:lpstr>
      <vt:lpstr>宋体</vt:lpstr>
      <vt:lpstr>Candara</vt:lpstr>
      <vt:lpstr>华文新魏</vt:lpstr>
      <vt:lpstr>华文楷体</vt:lpstr>
      <vt:lpstr>Symbol</vt:lpstr>
      <vt:lpstr>Calibri</vt:lpstr>
      <vt:lpstr>Times New Roman</vt:lpstr>
      <vt:lpstr>黑体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Exercise I. 词汇</vt:lpstr>
      <vt:lpstr>II 单项选择</vt:lpstr>
      <vt:lpstr>PowerPoint 演示文稿</vt:lpstr>
      <vt:lpstr>Ⅲ.句型转换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 </dc:subject>
  <dc:creator> </dc:creator>
  <dc:description>  </dc:description>
  <cp:lastModifiedBy>user</cp:lastModifiedBy>
  <cp:revision>2</cp:revision>
  <cp:lastPrinted>1601-01-01T00:00:00Z</cp:lastPrinted>
  <dcterms:created xsi:type="dcterms:W3CDTF">1601-01-01T00:00:00Z</dcterms:created>
  <dcterms:modified xsi:type="dcterms:W3CDTF">2015-08-12T06:50:19Z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